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258" r:id="rId3"/>
    <p:sldId id="257" r:id="rId4"/>
    <p:sldId id="283" r:id="rId5"/>
    <p:sldId id="284" r:id="rId6"/>
    <p:sldId id="285" r:id="rId7"/>
    <p:sldId id="261" r:id="rId8"/>
    <p:sldId id="262" r:id="rId9"/>
    <p:sldId id="263" r:id="rId10"/>
    <p:sldId id="264" r:id="rId11"/>
    <p:sldId id="286" r:id="rId12"/>
    <p:sldId id="287" r:id="rId13"/>
    <p:sldId id="297" r:id="rId14"/>
    <p:sldId id="290" r:id="rId15"/>
    <p:sldId id="291" r:id="rId16"/>
    <p:sldId id="292" r:id="rId17"/>
    <p:sldId id="265" r:id="rId18"/>
    <p:sldId id="266" r:id="rId19"/>
    <p:sldId id="267" r:id="rId20"/>
    <p:sldId id="268" r:id="rId21"/>
    <p:sldId id="269" r:id="rId22"/>
    <p:sldId id="270" r:id="rId23"/>
    <p:sldId id="272" r:id="rId24"/>
    <p:sldId id="271" r:id="rId25"/>
    <p:sldId id="259" r:id="rId26"/>
    <p:sldId id="260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98" r:id="rId37"/>
    <p:sldId id="299" r:id="rId38"/>
    <p:sldId id="300" r:id="rId39"/>
    <p:sldId id="301" r:id="rId40"/>
    <p:sldId id="282" r:id="rId4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57" autoAdjust="0"/>
  </p:normalViewPr>
  <p:slideViewPr>
    <p:cSldViewPr snapToGrid="0">
      <p:cViewPr varScale="1">
        <p:scale>
          <a:sx n="103" d="100"/>
          <a:sy n="103" d="100"/>
        </p:scale>
        <p:origin x="126" y="258"/>
      </p:cViewPr>
      <p:guideLst/>
    </p:cSldViewPr>
  </p:slideViewPr>
  <p:outlineViewPr>
    <p:cViewPr>
      <p:scale>
        <a:sx n="33" d="100"/>
        <a:sy n="33" d="100"/>
      </p:scale>
      <p:origin x="0" y="-180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271A0EFB-7B38-4945-A3C4-43AE9E29287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0E83327-2A53-4421-9BA3-DEDC8292F3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A3784A-82C4-40A9-93F8-6659DBDA89BD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A45C12F-C976-44C1-920E-791CB402FC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944FB89-57CB-4179-ABE7-E545911C2D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D2E6B-DFD2-4A59-AC05-49FF931A57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97370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E6D47-43A9-43D1-BCDF-D7AD262EFEE4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F9461-7A84-4D61-BDF8-D6F8C9CC8A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2807451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3849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6844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7105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1490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4362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087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9160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26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6367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9173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7535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79F56-A92B-44E5-A1E2-4707B3E38D70}" type="datetimeFigureOut">
              <a:rPr lang="fr-FR" smtClean="0"/>
              <a:t>22/02/2022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0277E-A2F1-432C-907E-BADBE6698C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1496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5" Type="http://schemas.openxmlformats.org/officeDocument/2006/relationships/image" Target="../media/image6.emf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7" Type="http://schemas.openxmlformats.org/officeDocument/2006/relationships/image" Target="../media/image11.pn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0.xml"/><Relationship Id="rId4" Type="http://schemas.openxmlformats.org/officeDocument/2006/relationships/tags" Target="../tags/tag4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5" Type="http://schemas.openxmlformats.org/officeDocument/2006/relationships/image" Target="../media/image16.jpg"/><Relationship Id="rId4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tags" Target="../tags/tag6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tags" Target="../tags/tag7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7" Type="http://schemas.openxmlformats.org/officeDocument/2006/relationships/image" Target="../media/image20.png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6.xml"/><Relationship Id="rId1" Type="http://schemas.openxmlformats.org/officeDocument/2006/relationships/tags" Target="../tags/tag8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0.xml"/><Relationship Id="rId1" Type="http://schemas.openxmlformats.org/officeDocument/2006/relationships/tags" Target="../tags/tag8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5" Type="http://schemas.openxmlformats.org/officeDocument/2006/relationships/image" Target="../media/image22.png"/><Relationship Id="rId4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8.xml"/><Relationship Id="rId1" Type="http://schemas.openxmlformats.org/officeDocument/2006/relationships/tags" Target="../tags/tag9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5" Type="http://schemas.openxmlformats.org/officeDocument/2006/relationships/image" Target="../media/image1.jp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5" Type="http://schemas.openxmlformats.org/officeDocument/2006/relationships/image" Target="../media/image2.jp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Données géographiques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Thibaut FABACHER</a:t>
            </a:r>
          </a:p>
        </p:txBody>
      </p:sp>
    </p:spTree>
    <p:extLst>
      <p:ext uri="{BB962C8B-B14F-4D97-AF65-F5344CB8AC3E}">
        <p14:creationId xmlns:p14="http://schemas.microsoft.com/office/powerpoint/2010/main" val="1455173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Représentation des données géographiques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Les cartes :</a:t>
            </a:r>
          </a:p>
          <a:p>
            <a:endParaRPr lang="fr-FR" dirty="0"/>
          </a:p>
          <a:p>
            <a:pPr lvl="1"/>
            <a:r>
              <a:rPr lang="fr-FR" dirty="0"/>
              <a:t>Super outil de communication</a:t>
            </a:r>
          </a:p>
          <a:p>
            <a:pPr lvl="1"/>
            <a:r>
              <a:rPr lang="fr-FR" dirty="0"/>
              <a:t>Idéal pour les données spatiales</a:t>
            </a:r>
          </a:p>
          <a:p>
            <a:pPr lvl="1"/>
            <a:r>
              <a:rPr lang="fr-FR" dirty="0"/>
              <a:t>Superposition de différents fonds et variables</a:t>
            </a:r>
          </a:p>
          <a:p>
            <a:pPr lvl="1"/>
            <a:r>
              <a:rPr lang="fr-FR" dirty="0"/>
              <a:t>Attention aux interprétations</a:t>
            </a:r>
          </a:p>
        </p:txBody>
      </p:sp>
    </p:spTree>
    <p:extLst>
      <p:ext uri="{BB962C8B-B14F-4D97-AF65-F5344CB8AC3E}">
        <p14:creationId xmlns:p14="http://schemas.microsoft.com/office/powerpoint/2010/main" val="2928026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F4782-02C2-44BC-83FC-60EA22CCE60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E1F785-542A-40B8-8538-F66AE365DB99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5DD534A-6718-4C79-A2DC-C2104E82BB5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534886" y="2043906"/>
            <a:ext cx="7400925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326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F4782-02C2-44BC-83FC-60EA22CCE60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E1F785-542A-40B8-8538-F66AE365DB99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F759B1E-B917-416D-8809-3424AD03328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478190" y="1490663"/>
            <a:ext cx="763905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671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F4782-02C2-44BC-83FC-60EA22CCE60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E1F785-542A-40B8-8538-F66AE365DB99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Points de mesure et valeurs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3246A6-C208-42E8-8068-991BC94A1CF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237633" y="2301193"/>
            <a:ext cx="4376637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629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F4782-02C2-44BC-83FC-60EA22CCE60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E1F785-542A-40B8-8538-F66AE365DB99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Points de mesure et valeurs et états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3246A6-C208-42E8-8068-991BC94A1CF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47120" y="2301193"/>
            <a:ext cx="4357663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26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F4782-02C2-44BC-83FC-60EA22CCE60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E1F785-542A-40B8-8538-F66AE365DB99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Plus lisible, mais perte d’information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3246A6-C208-42E8-8068-991BC94A1CF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47120" y="2301193"/>
            <a:ext cx="4357663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529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F4782-02C2-44BC-83FC-60EA22CCE60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E1F785-542A-40B8-8538-F66AE365DB99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Des données ponctuelles aux données agréées, mais perte d’information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3246A6-C208-42E8-8068-991BC94A1CF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47120" y="2301193"/>
            <a:ext cx="4357663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34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Sémiologie cartographique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Ensemble de règles classique permettant de transmettre le plus clairement possible l’information correcte grâce à une image cartographique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5" name="Image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C8435BB7-178D-44BA-9E10-03B95FD5BD9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938" y="2988835"/>
            <a:ext cx="7638950" cy="37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741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97681EB-8879-4DA4-B0B0-9D30F968B796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000452" y="1610024"/>
            <a:ext cx="3058621" cy="1457002"/>
          </a:xfrm>
        </p:spPr>
        <p:txBody>
          <a:bodyPr anchor="b">
            <a:normAutofit/>
          </a:bodyPr>
          <a:lstStyle/>
          <a:p>
            <a:r>
              <a:rPr lang="fr-FR" sz="4000"/>
              <a:t>choroplèthe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custDataLst>
              <p:tags r:id="rId3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5A8D844-64F9-4E7D-A0EA-EE5EE9F47E62}"/>
              </a:ext>
            </a:extLst>
          </p:cNvPr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1000450" y="3067026"/>
            <a:ext cx="3058623" cy="327232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Représentation</a:t>
            </a:r>
            <a:r>
              <a:rPr lang="en-US" sz="2000" dirty="0"/>
              <a:t> de </a:t>
            </a:r>
            <a:r>
              <a:rPr lang="en-US" sz="2000" dirty="0" err="1"/>
              <a:t>données</a:t>
            </a:r>
            <a:r>
              <a:rPr lang="en-US" sz="2000" dirty="0"/>
              <a:t> relatives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Discrétisation</a:t>
            </a:r>
            <a:r>
              <a:rPr lang="en-US" sz="2000" dirty="0"/>
              <a:t> des </a:t>
            </a:r>
            <a:r>
              <a:rPr lang="en-US" sz="2000" dirty="0" err="1"/>
              <a:t>données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3 – 5 classes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Méthodes</a:t>
            </a:r>
            <a:r>
              <a:rPr lang="en-US" sz="2000" dirty="0"/>
              <a:t> : quantiles, </a:t>
            </a:r>
            <a:r>
              <a:rPr lang="en-US" sz="2000" dirty="0" err="1"/>
              <a:t>mêmes</a:t>
            </a:r>
            <a:r>
              <a:rPr lang="en-US" sz="2000" dirty="0"/>
              <a:t> amplitudes…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F7FCAA6-5D33-4AAA-93EC-EDFB52398F10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7"/>
          <a:srcRect t="3075" r="2211"/>
          <a:stretch/>
        </p:blipFill>
        <p:spPr>
          <a:xfrm>
            <a:off x="5170313" y="1003955"/>
            <a:ext cx="4867573" cy="503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236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1E41AD-EF09-4D14-9E22-64D9A91F0999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Systèmes de projection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204F5F2-B863-4AD3-BE33-81282C899AF8}"/>
              </a:ext>
            </a:extLst>
          </p:cNvPr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665622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Objectifs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  <a:p>
            <a:r>
              <a:rPr lang="fr-FR" dirty="0"/>
              <a:t>Comprendre et analyser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  <a:p>
            <a:r>
              <a:rPr lang="fr-FR" dirty="0"/>
              <a:t>Rapport entre positionnement spatial et phénomènes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145A283-C8C6-4E06-A9FD-2679F663B5C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14086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889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2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5E8CA3F7-2A56-4E1F-818F-FB33272E64C0}"/>
              </a:ext>
            </a:extLst>
          </p:cNvPr>
          <p:cNvPicPr>
            <a:picLocks noGrp="1" noChangeAspect="1"/>
          </p:cNvPicPr>
          <p:nvPr>
            <p:ph idx="1"/>
            <p:custDataLst>
              <p:tags r:id="rId3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142" y="643467"/>
            <a:ext cx="544571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036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DC48CE-B522-4430-AE06-E81AB40992E8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488D75C7-85AA-4433-BDD1-2F3A51FFB668}"/>
              </a:ext>
            </a:extLst>
          </p:cNvPr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938" y="1825625"/>
            <a:ext cx="7694123" cy="4351338"/>
          </a:xfrm>
        </p:spPr>
      </p:pic>
    </p:spTree>
    <p:extLst>
      <p:ext uri="{BB962C8B-B14F-4D97-AF65-F5344CB8AC3E}">
        <p14:creationId xmlns:p14="http://schemas.microsoft.com/office/powerpoint/2010/main" val="35919601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14A932-5890-4193-A3B9-5D60FBF163ED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En pratique (1)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6E7C33-3540-4EDF-ACE5-ADB278218F36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Utiliser les packages </a:t>
            </a:r>
            <a:r>
              <a:rPr lang="fr-FR" dirty="0" err="1"/>
              <a:t>sf</a:t>
            </a:r>
            <a:r>
              <a:rPr lang="fr-FR" dirty="0"/>
              <a:t>, </a:t>
            </a:r>
            <a:r>
              <a:rPr lang="fr-FR" dirty="0" err="1"/>
              <a:t>cartography</a:t>
            </a:r>
            <a:r>
              <a:rPr lang="fr-FR" dirty="0"/>
              <a:t>, </a:t>
            </a:r>
            <a:r>
              <a:rPr lang="fr-FR" dirty="0" err="1"/>
              <a:t>ggplot</a:t>
            </a:r>
            <a:r>
              <a:rPr lang="fr-FR" dirty="0"/>
              <a:t>, </a:t>
            </a:r>
            <a:r>
              <a:rPr lang="fr-FR" dirty="0" err="1"/>
              <a:t>leaflet</a:t>
            </a:r>
            <a:endParaRPr lang="fr-FR" dirty="0"/>
          </a:p>
          <a:p>
            <a:endParaRPr lang="fr-FR" dirty="0"/>
          </a:p>
          <a:p>
            <a:r>
              <a:rPr lang="fr-FR" dirty="0"/>
              <a:t>Avoir des objets spatiaux (</a:t>
            </a:r>
            <a:r>
              <a:rPr lang="fr-FR" dirty="0" err="1"/>
              <a:t>shapesfiles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/>
              <a:t>Granularité particulière</a:t>
            </a:r>
          </a:p>
          <a:p>
            <a:endParaRPr lang="fr-FR" dirty="0"/>
          </a:p>
          <a:p>
            <a:r>
              <a:rPr lang="fr-FR" dirty="0"/>
              <a:t>Attribuées des données à ces objets spatiaux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CAD535E-9829-47B7-841A-A0053F86A85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/>
              <a:t>https://rcarto.github.io/carto_avec_r/index.html</a:t>
            </a:r>
          </a:p>
        </p:txBody>
      </p:sp>
    </p:spTree>
    <p:extLst>
      <p:ext uri="{BB962C8B-B14F-4D97-AF65-F5344CB8AC3E}">
        <p14:creationId xmlns:p14="http://schemas.microsoft.com/office/powerpoint/2010/main" val="7117381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14A932-5890-4193-A3B9-5D60FBF163ED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En pratique (2)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6E7C33-3540-4EDF-ACE5-ADB278218F36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Vérifier la projection des données (« </a:t>
            </a:r>
            <a:r>
              <a:rPr lang="fr-FR" dirty="0" err="1"/>
              <a:t>st_crs</a:t>
            </a:r>
            <a:r>
              <a:rPr lang="fr-FR" dirty="0"/>
              <a:t> ») en France : </a:t>
            </a:r>
            <a:r>
              <a:rPr lang="fr-FR" b="1" dirty="0"/>
              <a:t>Lambert 93</a:t>
            </a:r>
          </a:p>
          <a:p>
            <a:endParaRPr lang="fr-FR" b="1" dirty="0"/>
          </a:p>
          <a:p>
            <a:endParaRPr lang="fr-FR" b="1" dirty="0"/>
          </a:p>
          <a:p>
            <a:r>
              <a:rPr lang="fr-FR" dirty="0"/>
              <a:t>Définir la représentation graphique</a:t>
            </a:r>
          </a:p>
        </p:txBody>
      </p:sp>
    </p:spTree>
    <p:extLst>
      <p:ext uri="{BB962C8B-B14F-4D97-AF65-F5344CB8AC3E}">
        <p14:creationId xmlns:p14="http://schemas.microsoft.com/office/powerpoint/2010/main" val="1588643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69C65669-50D0-4198-8069-B5311A4CCDF2}"/>
              </a:ext>
            </a:extLst>
          </p:cNvPr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850" y="643466"/>
            <a:ext cx="787430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572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Différence avec analyse classique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  <a:p>
            <a:r>
              <a:rPr lang="fr-FR" dirty="0"/>
              <a:t>Données agrégées à une échelle géographique adaptée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Absence d’indépendance entre les observations</a:t>
            </a:r>
          </a:p>
        </p:txBody>
      </p:sp>
      <p:pic>
        <p:nvPicPr>
          <p:cNvPr id="4" name="Imag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592" y="-104433"/>
            <a:ext cx="5155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047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Analyse spatiale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Dépendance spatiale :</a:t>
            </a:r>
          </a:p>
          <a:p>
            <a:pPr marL="0" indent="0">
              <a:buNone/>
            </a:pPr>
            <a:r>
              <a:rPr lang="fr-FR" i="1" dirty="0"/>
              <a:t>lorsque la valeur de l’observation i influence la valeur de l’observation j voisine</a:t>
            </a:r>
          </a:p>
          <a:p>
            <a:pPr marL="0" indent="0">
              <a:buNone/>
            </a:pPr>
            <a:endParaRPr lang="fr-FR" i="1" dirty="0"/>
          </a:p>
          <a:p>
            <a:r>
              <a:rPr lang="fr-FR" dirty="0"/>
              <a:t>Hétérogénéité spatiale:</a:t>
            </a:r>
            <a:endParaRPr lang="fr-FR" i="1" dirty="0"/>
          </a:p>
          <a:p>
            <a:pPr marL="0" indent="0">
              <a:buNone/>
            </a:pPr>
            <a:r>
              <a:rPr lang="fr-FR" i="1" dirty="0"/>
              <a:t>l’influence des variables explicatives sur la variable dépendante dépend de la localisation dans l’espace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537536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AA944A-826C-4809-B011-1E97E76DD24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Mesurer l’importance des effets spatiaux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6F73F2-741F-41CF-86DD-BD501D982903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Indices d’autocorrélation spatiale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Lissage spatial</a:t>
            </a:r>
          </a:p>
          <a:p>
            <a:endParaRPr lang="fr-FR" dirty="0"/>
          </a:p>
          <a:p>
            <a:r>
              <a:rPr lang="fr-FR" dirty="0"/>
              <a:t>Régression géographiquement pondérée</a:t>
            </a:r>
          </a:p>
        </p:txBody>
      </p:sp>
    </p:spTree>
    <p:extLst>
      <p:ext uri="{BB962C8B-B14F-4D97-AF65-F5344CB8AC3E}">
        <p14:creationId xmlns:p14="http://schemas.microsoft.com/office/powerpoint/2010/main" val="34975371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CE3BFE-ADC1-4013-9A7D-83133714AF17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Indices d’autocorrélation spatiale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DFC8AB-1CF6-48C2-86C4-4F3A7BA8A45A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Indices mesurant la dépendance spatiale d’une variable</a:t>
            </a:r>
          </a:p>
          <a:p>
            <a:endParaRPr lang="fr-FR" dirty="0"/>
          </a:p>
          <a:p>
            <a:r>
              <a:rPr lang="fr-FR" dirty="0"/>
              <a:t>Les indices d’autocorrélation spatiale permettent de mesurer la dépendance spatiale entre les valeurs d’une même variable en différents endroits de l’espace.</a:t>
            </a:r>
          </a:p>
          <a:p>
            <a:endParaRPr lang="fr-FR" dirty="0"/>
          </a:p>
          <a:p>
            <a:r>
              <a:rPr lang="fr-FR" dirty="0"/>
              <a:t>L’autocorrélation mesure la corrélation d’une variable avec elle-même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95413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CE3BFE-ADC1-4013-9A7D-83133714AF17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Indices d’autocorrélation spatiale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DFC8AB-1CF6-48C2-86C4-4F3A7BA8A45A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Analyse statistique suppose indépendance des variables</a:t>
            </a:r>
          </a:p>
          <a:p>
            <a:endParaRPr lang="fr-FR" dirty="0"/>
          </a:p>
          <a:p>
            <a:r>
              <a:rPr lang="fr-FR" dirty="0"/>
              <a:t>Autocorrélation spatiale doit être prise en compte pour l’analyse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5" name="Image 4" descr="Une image contenant texte, mots croisés, carrelé&#10;&#10;Description générée automatiquement">
            <a:extLst>
              <a:ext uri="{FF2B5EF4-FFF2-40B4-BE49-F238E27FC236}">
                <a16:creationId xmlns:a16="http://schemas.microsoft.com/office/drawing/2014/main" id="{E028ADBF-D2D8-4AB5-975C-31EA0D2988C9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615" y="3550157"/>
            <a:ext cx="8053754" cy="294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1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just"/>
            <a:r>
              <a:rPr lang="fr-FR" dirty="0"/>
              <a:t>Particularités des données géographiques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Données repérées dans l'espace (plan, altitude, temps)</a:t>
            </a:r>
          </a:p>
          <a:p>
            <a:endParaRPr lang="fr-FR" dirty="0"/>
          </a:p>
          <a:p>
            <a:pPr lvl="1"/>
            <a:r>
              <a:rPr lang="fr-FR" dirty="0"/>
              <a:t>Données ponctuelles : distribution dans l’espace des observations</a:t>
            </a:r>
          </a:p>
          <a:p>
            <a:endParaRPr lang="fr-FR" dirty="0"/>
          </a:p>
          <a:p>
            <a:pPr lvl="1"/>
            <a:r>
              <a:rPr lang="fr-FR" dirty="0"/>
              <a:t>Données continues</a:t>
            </a:r>
          </a:p>
          <a:p>
            <a:endParaRPr lang="fr-FR" dirty="0"/>
          </a:p>
          <a:p>
            <a:pPr lvl="1"/>
            <a:r>
              <a:rPr lang="fr-FR" dirty="0"/>
              <a:t>Données surfaciques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515258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60C4BE-6900-490D-8012-F08240A8E8F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Diagramme de Moran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93C79F-FEC8-44AD-B3C5-439272C5F7A1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Permets une lecture rapide de la structure spatiale</a:t>
            </a:r>
          </a:p>
          <a:p>
            <a:endParaRPr lang="fr-FR" dirty="0"/>
          </a:p>
          <a:p>
            <a:r>
              <a:rPr lang="fr-FR" dirty="0"/>
              <a:t>Y centrée en abscisse </a:t>
            </a:r>
          </a:p>
          <a:p>
            <a:endParaRPr lang="fr-FR" dirty="0"/>
          </a:p>
          <a:p>
            <a:r>
              <a:rPr lang="fr-FR" dirty="0"/>
              <a:t>Valeur moyenne de la variable y pour les observations voisines </a:t>
            </a:r>
          </a:p>
        </p:txBody>
      </p:sp>
    </p:spTree>
    <p:extLst>
      <p:ext uri="{BB962C8B-B14F-4D97-AF65-F5344CB8AC3E}">
        <p14:creationId xmlns:p14="http://schemas.microsoft.com/office/powerpoint/2010/main" val="817641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B1F3AF-1A8D-487E-9D54-B0F4E80408B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C48446-9093-4B40-B22B-917EA2301193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3482DCB-BCF0-4F35-9AF0-905F6563E889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405062" y="38100"/>
            <a:ext cx="7381875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3236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C0482B-6862-4C1C-B959-025C344C8F99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Dépendance spatiale globale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E4217E-A2A7-489D-ACDF-CFF968350338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Si une structure spatiale est mise en évidence: </a:t>
            </a:r>
          </a:p>
          <a:p>
            <a:endParaRPr lang="fr-FR" dirty="0"/>
          </a:p>
          <a:p>
            <a:pPr lvl="1"/>
            <a:r>
              <a:rPr lang="fr-FR" dirty="0"/>
              <a:t>Quelle est la force de cette structure ?</a:t>
            </a:r>
          </a:p>
          <a:p>
            <a:pPr lvl="1"/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9834080-F1A8-4C88-960C-A8D3CBC41C4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6"/>
          <a:srcRect t="1114"/>
          <a:stretch/>
        </p:blipFill>
        <p:spPr>
          <a:xfrm>
            <a:off x="6471138" y="3200400"/>
            <a:ext cx="5159735" cy="329247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43CF840-6746-46C8-85FC-0CE4181D779C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343604" y="4164693"/>
            <a:ext cx="3085553" cy="214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1790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C0482B-6862-4C1C-B959-025C344C8F99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Dépendance spatiale globale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E4217E-A2A7-489D-ACDF-CFF968350338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Si une structure spatiale est mise en évidence: </a:t>
            </a:r>
          </a:p>
          <a:p>
            <a:endParaRPr lang="fr-FR" dirty="0"/>
          </a:p>
          <a:p>
            <a:pPr lvl="1"/>
            <a:r>
              <a:rPr lang="fr-FR" dirty="0"/>
              <a:t>Quelle est la force de cette structure ?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Peut-elle être du au hasard? 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Test d’hypothèse nulle : hypothèse de randomisation / hypothèse de normalité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71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C0482B-6862-4C1C-B959-025C344C8F99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Dépendance spatiale globale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E4217E-A2A7-489D-ACDF-CFF968350338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hypothèse de randomisation</a:t>
            </a:r>
          </a:p>
          <a:p>
            <a:pPr lvl="1"/>
            <a:r>
              <a:rPr lang="fr-FR" dirty="0"/>
              <a:t>Comparaison de la distribution observée à celle obtenue en réordonnant au hasard les données</a:t>
            </a:r>
          </a:p>
        </p:txBody>
      </p:sp>
    </p:spTree>
    <p:extLst>
      <p:ext uri="{BB962C8B-B14F-4D97-AF65-F5344CB8AC3E}">
        <p14:creationId xmlns:p14="http://schemas.microsoft.com/office/powerpoint/2010/main" val="24684051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8E592D-EED6-4042-8AFA-B08D7C3B0F16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Lissage spatial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8C23F0-AD84-4ACD-894B-7B086C5EECB1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Le lissage spatial est une méthode d’estimation non paramétrique de la fonction d’intensité d’un processus ponctuel à valeurs dans R2 à partir uniquement d’une de ses réalisations.</a:t>
            </a:r>
          </a:p>
          <a:p>
            <a:endParaRPr lang="fr-FR" dirty="0"/>
          </a:p>
          <a:p>
            <a:r>
              <a:rPr lang="fr-FR" dirty="0"/>
              <a:t>En pratique :</a:t>
            </a:r>
          </a:p>
          <a:p>
            <a:pPr lvl="1"/>
            <a:r>
              <a:rPr lang="fr-FR" dirty="0"/>
              <a:t>Noyau : comment prendre en compte le voisinage</a:t>
            </a:r>
          </a:p>
          <a:p>
            <a:pPr lvl="1"/>
            <a:r>
              <a:rPr lang="fr-FR" dirty="0"/>
              <a:t>Bande passante : taille du voisinage</a:t>
            </a:r>
          </a:p>
          <a:p>
            <a:pPr lvl="1"/>
            <a:r>
              <a:rPr lang="fr-FR" dirty="0"/>
              <a:t>Traitement des effets de bord : comment sont prises en compte les frontières</a:t>
            </a:r>
          </a:p>
        </p:txBody>
      </p:sp>
    </p:spTree>
    <p:extLst>
      <p:ext uri="{BB962C8B-B14F-4D97-AF65-F5344CB8AC3E}">
        <p14:creationId xmlns:p14="http://schemas.microsoft.com/office/powerpoint/2010/main" val="17323202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0F5919-35F3-4756-9A9B-01D98E9469A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Plusieurs méthodes de lissage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2B3EDB-3A8C-42C6-BBE2-8B5A881F7DB3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0EFF996-01FE-47FE-A1AD-3D1AB34FE96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689100" y="2439194"/>
            <a:ext cx="73914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9619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3806A9-B5B5-453D-BDBD-DE1715BB3A98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Lissage par </a:t>
            </a:r>
            <a:r>
              <a:rPr lang="fr-FR" dirty="0" err="1"/>
              <a:t>splines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72B006-498B-4788-8E65-8F3C2093CF9D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AA53DA8-4AAB-4C7B-A1C3-1BBF0F19EAC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095046" y="1577975"/>
            <a:ext cx="733425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2059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02B6B8-5B15-417C-B93F-8D4B51122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Utilisation des ces lissages dans des modèles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E3303E-1F11-4077-AAB0-57C53CC85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Y~a+b1x1+s(</a:t>
            </a:r>
            <a:r>
              <a:rPr lang="fr-FR" dirty="0" err="1"/>
              <a:t>space</a:t>
            </a:r>
            <a:r>
              <a:rPr lang="fr-FR" dirty="0"/>
              <a:t>)</a:t>
            </a:r>
          </a:p>
        </p:txBody>
      </p:sp>
      <p:pic>
        <p:nvPicPr>
          <p:cNvPr id="5" name="Image 4" descr="Une image contenant texte, arbre, capture d’écran&#10;&#10;Description générée automatiquement">
            <a:extLst>
              <a:ext uri="{FF2B5EF4-FFF2-40B4-BE49-F238E27FC236}">
                <a16:creationId xmlns:a16="http://schemas.microsoft.com/office/drawing/2014/main" id="{44D98186-B161-43F9-AC2C-1B94B26AE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260" y="2335891"/>
            <a:ext cx="8245540" cy="415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521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1F28F8-F346-43DD-BDC3-C437849D2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Régression géographiquement pondérées</a:t>
            </a:r>
          </a:p>
        </p:txBody>
      </p:sp>
      <p:pic>
        <p:nvPicPr>
          <p:cNvPr id="5" name="Espace réservé du contenu 4" descr="Une image contenant texte, écran, intérieur, surveillant&#10;&#10;Description générée automatiquement">
            <a:extLst>
              <a:ext uri="{FF2B5EF4-FFF2-40B4-BE49-F238E27FC236}">
                <a16:creationId xmlns:a16="http://schemas.microsoft.com/office/drawing/2014/main" id="{19B81972-EAC9-4F1C-B943-3ADF5E4EA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869" y="2258008"/>
            <a:ext cx="6416261" cy="2749826"/>
          </a:xfrm>
        </p:spPr>
      </p:pic>
    </p:spTree>
    <p:extLst>
      <p:ext uri="{BB962C8B-B14F-4D97-AF65-F5344CB8AC3E}">
        <p14:creationId xmlns:p14="http://schemas.microsoft.com/office/powerpoint/2010/main" val="947640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837A13-D6E9-429B-ADDC-2B62D2648EC7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Mesure de la localisation des données spatiales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407ED36-CA9D-4878-9D73-4CD571516A06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Coordonnées géographiques (et projections)</a:t>
            </a:r>
          </a:p>
          <a:p>
            <a:r>
              <a:rPr lang="fr-FR" dirty="0"/>
              <a:t>Se munir d'une géométrie : euclidienne</a:t>
            </a:r>
          </a:p>
          <a:p>
            <a:pPr lvl="1"/>
            <a:r>
              <a:rPr lang="fr-FR" dirty="0"/>
              <a:t>Base orthonormée</a:t>
            </a:r>
          </a:p>
          <a:p>
            <a:pPr lvl="1"/>
            <a:r>
              <a:rPr lang="fr-FR" dirty="0"/>
              <a:t>Coordonnées (x; y)</a:t>
            </a:r>
          </a:p>
          <a:p>
            <a:pPr lvl="1"/>
            <a:endParaRPr lang="fr-FR" dirty="0"/>
          </a:p>
          <a:p>
            <a:r>
              <a:rPr lang="fr-FR" dirty="0"/>
              <a:t>Polygone : ensemble de points (vertex) reliés par des segments définissant une région fermée</a:t>
            </a:r>
          </a:p>
          <a:p>
            <a:r>
              <a:rPr lang="fr-FR" dirty="0"/>
              <a:t>Centroïde: barycentre de points</a:t>
            </a:r>
          </a:p>
        </p:txBody>
      </p:sp>
    </p:spTree>
    <p:extLst>
      <p:ext uri="{BB962C8B-B14F-4D97-AF65-F5344CB8AC3E}">
        <p14:creationId xmlns:p14="http://schemas.microsoft.com/office/powerpoint/2010/main" val="335648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17A407-7979-435C-A69C-E09A6BA3E909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Problématique des études géographiques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A6CFF5-1211-4055-B54E-03ECFF9E1A59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Données agrégées : biais écologique</a:t>
            </a:r>
          </a:p>
          <a:p>
            <a:endParaRPr lang="fr-FR" dirty="0"/>
          </a:p>
          <a:p>
            <a:r>
              <a:rPr lang="fr-FR" dirty="0"/>
              <a:t>Anonymisation des données</a:t>
            </a:r>
          </a:p>
          <a:p>
            <a:endParaRPr lang="fr-FR" dirty="0"/>
          </a:p>
          <a:p>
            <a:r>
              <a:rPr lang="fr-FR" dirty="0"/>
              <a:t>Recueil des données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86172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D5032F-4ED2-401F-A361-7517C08E94D0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Données continues vs agrégées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E7DFC7-200E-46CC-948A-43E5DA648F27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Données continues </a:t>
            </a:r>
          </a:p>
          <a:p>
            <a:pPr lvl="1"/>
            <a:r>
              <a:rPr lang="fr-FR" dirty="0"/>
              <a:t>Donnée élémentaire : 1 évènement avec sa localisation</a:t>
            </a:r>
          </a:p>
          <a:p>
            <a:pPr lvl="1"/>
            <a:r>
              <a:rPr lang="fr-FR" dirty="0"/>
              <a:t>Difficile à obtenir</a:t>
            </a:r>
          </a:p>
          <a:p>
            <a:pPr lvl="1"/>
            <a:endParaRPr lang="fr-FR" dirty="0"/>
          </a:p>
          <a:p>
            <a:r>
              <a:rPr lang="fr-FR" dirty="0"/>
              <a:t>Données agrégées</a:t>
            </a:r>
          </a:p>
          <a:p>
            <a:pPr lvl="1"/>
            <a:r>
              <a:rPr lang="fr-FR" dirty="0"/>
              <a:t>Donnée élémentaire : n évènements rattachés à une localisation</a:t>
            </a:r>
          </a:p>
          <a:p>
            <a:pPr lvl="1"/>
            <a:r>
              <a:rPr lang="fr-FR" dirty="0"/>
              <a:t>Biais écologique : la conclusion sur des groupes est différente de la conclusion sur les individus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Souvent, mélange de données continues (mesures d'exposition à points fixes) et de données agrégées par toujours au même niveau d’agrégation (populations communales, chômage cantonal)</a:t>
            </a:r>
          </a:p>
        </p:txBody>
      </p:sp>
    </p:spTree>
    <p:extLst>
      <p:ext uri="{BB962C8B-B14F-4D97-AF65-F5344CB8AC3E}">
        <p14:creationId xmlns:p14="http://schemas.microsoft.com/office/powerpoint/2010/main" val="1968679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F847CF-A43E-4866-86FC-503A98E2066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fr-FR" dirty="0"/>
              <a:t>Données régulières vs données irrégulières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44F706-5FF9-4117-BA0C-215800261CFC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Données régulières:</a:t>
            </a:r>
          </a:p>
          <a:p>
            <a:pPr lvl="1"/>
            <a:r>
              <a:rPr lang="fr-FR" dirty="0"/>
              <a:t>Données localisées sur une grille régulière de points</a:t>
            </a:r>
          </a:p>
          <a:p>
            <a:pPr lvl="1"/>
            <a:r>
              <a:rPr lang="fr-FR" dirty="0"/>
              <a:t>Rare en santé</a:t>
            </a:r>
          </a:p>
          <a:p>
            <a:pPr lvl="1"/>
            <a:r>
              <a:rPr lang="fr-FR" dirty="0"/>
              <a:t>Plus fréquent dans les données environnementales</a:t>
            </a:r>
          </a:p>
          <a:p>
            <a:pPr lvl="1"/>
            <a:endParaRPr lang="fr-FR" dirty="0"/>
          </a:p>
          <a:p>
            <a:r>
              <a:rPr lang="fr-FR" dirty="0"/>
              <a:t>Données irrégulières</a:t>
            </a:r>
          </a:p>
          <a:p>
            <a:pPr lvl="1"/>
            <a:r>
              <a:rPr lang="fr-FR" dirty="0"/>
              <a:t>Données peuvent a priori être localisées dans l’ensemble d’une région</a:t>
            </a:r>
          </a:p>
          <a:p>
            <a:pPr lvl="1"/>
            <a:r>
              <a:rPr lang="fr-FR" dirty="0"/>
              <a:t>Fréquent en épidémiologie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639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Données ponctuelles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Quantifier l’écart entre la distribution spatiale des observations et une distribution complètement aléatoire dans l’espace.</a:t>
            </a:r>
          </a:p>
          <a:p>
            <a:endParaRPr lang="fr-FR" dirty="0"/>
          </a:p>
          <a:p>
            <a:r>
              <a:rPr lang="fr-FR" dirty="0"/>
              <a:t>Détections de cluster</a:t>
            </a:r>
          </a:p>
        </p:txBody>
      </p:sp>
      <p:pic>
        <p:nvPicPr>
          <p:cNvPr id="4" name="Imag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664" y="3220994"/>
            <a:ext cx="5583648" cy="36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662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Données continues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Valeur en tout point du territoire concerné</a:t>
            </a:r>
          </a:p>
          <a:p>
            <a:endParaRPr lang="fr-FR" dirty="0"/>
          </a:p>
          <a:p>
            <a:r>
              <a:rPr lang="fr-FR" dirty="0"/>
              <a:t>Géostatistique : prédiction de la valeur en un point non échantillonné</a:t>
            </a:r>
          </a:p>
        </p:txBody>
      </p:sp>
      <p:pic>
        <p:nvPicPr>
          <p:cNvPr id="4" name="Imag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108" y="3801784"/>
            <a:ext cx="7245728" cy="199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744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FR" dirty="0"/>
              <a:t>Données surfaciques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Observations liées à des localisations fixes</a:t>
            </a:r>
          </a:p>
          <a:p>
            <a:endParaRPr lang="fr-FR" dirty="0"/>
          </a:p>
          <a:p>
            <a:r>
              <a:rPr lang="fr-FR" dirty="0"/>
              <a:t>PIB par région, nombre de cancers par départements. ..</a:t>
            </a:r>
          </a:p>
        </p:txBody>
      </p:sp>
      <p:pic>
        <p:nvPicPr>
          <p:cNvPr id="4" name="Imag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791" y="3576466"/>
            <a:ext cx="4316111" cy="303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1999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763</Words>
  <Application>Microsoft Office PowerPoint</Application>
  <PresentationFormat>Grand écran</PresentationFormat>
  <Paragraphs>168</Paragraphs>
  <Slides>40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Thème Office</vt:lpstr>
      <vt:lpstr>Données géographiques</vt:lpstr>
      <vt:lpstr>Objectifs</vt:lpstr>
      <vt:lpstr>Particularités des données géographiques</vt:lpstr>
      <vt:lpstr>Mesure de la localisation des données spatiales</vt:lpstr>
      <vt:lpstr>Données continues vs agrégées</vt:lpstr>
      <vt:lpstr>Données régulières vs données irrégulières </vt:lpstr>
      <vt:lpstr>Données ponctuelles</vt:lpstr>
      <vt:lpstr>Données continues</vt:lpstr>
      <vt:lpstr>Données surfaciques</vt:lpstr>
      <vt:lpstr>Représentation des données géographiques</vt:lpstr>
      <vt:lpstr>Exemple</vt:lpstr>
      <vt:lpstr>Exemple</vt:lpstr>
      <vt:lpstr>Exemple</vt:lpstr>
      <vt:lpstr>Exemple</vt:lpstr>
      <vt:lpstr>Exemple</vt:lpstr>
      <vt:lpstr>Exemple</vt:lpstr>
      <vt:lpstr>Sémiologie cartographique</vt:lpstr>
      <vt:lpstr>choroplèthe</vt:lpstr>
      <vt:lpstr>Systèmes de projection</vt:lpstr>
      <vt:lpstr>Présentation PowerPoint</vt:lpstr>
      <vt:lpstr>Présentation PowerPoint</vt:lpstr>
      <vt:lpstr>En pratique (1) </vt:lpstr>
      <vt:lpstr>En pratique (2)</vt:lpstr>
      <vt:lpstr>Présentation PowerPoint</vt:lpstr>
      <vt:lpstr>Différence avec analyse classique</vt:lpstr>
      <vt:lpstr>Analyse spatiale</vt:lpstr>
      <vt:lpstr>Mesurer l’importance des effets spatiaux</vt:lpstr>
      <vt:lpstr>Indices d’autocorrélation spatiale</vt:lpstr>
      <vt:lpstr>Indices d’autocorrélation spatiale</vt:lpstr>
      <vt:lpstr>Diagramme de Moran</vt:lpstr>
      <vt:lpstr>Présentation PowerPoint</vt:lpstr>
      <vt:lpstr>Dépendance spatiale globale</vt:lpstr>
      <vt:lpstr>Dépendance spatiale globale</vt:lpstr>
      <vt:lpstr>Dépendance spatiale globale</vt:lpstr>
      <vt:lpstr>Lissage spatial</vt:lpstr>
      <vt:lpstr>Plusieurs méthodes de lissage</vt:lpstr>
      <vt:lpstr>Lissage par splines</vt:lpstr>
      <vt:lpstr>Utilisation des ces lissages dans des modèles</vt:lpstr>
      <vt:lpstr>Régression géographiquement pondérées</vt:lpstr>
      <vt:lpstr>Problématique des études géographiques</vt:lpstr>
    </vt:vector>
  </TitlesOfParts>
  <Company>HUS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Données géographiques</dc:title>
  <dc:creator>FABACHER Thibaut</dc:creator>
  <cp:lastModifiedBy>Thibaut FABACHER</cp:lastModifiedBy>
  <cp:revision>14</cp:revision>
  <dcterms:created xsi:type="dcterms:W3CDTF">2022-02-22T10:20:26Z</dcterms:created>
  <dcterms:modified xsi:type="dcterms:W3CDTF">2022-02-22T18:03:42Z</dcterms:modified>
</cp:coreProperties>
</file>

<file path=docProps/thumbnail.jpeg>
</file>